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4"/>
  </p:notesMasterIdLst>
  <p:handoutMasterIdLst>
    <p:handoutMasterId r:id="rId15"/>
  </p:handoutMasterIdLst>
  <p:sldIdLst>
    <p:sldId id="347" r:id="rId2"/>
    <p:sldId id="366" r:id="rId3"/>
    <p:sldId id="380" r:id="rId4"/>
    <p:sldId id="381" r:id="rId5"/>
    <p:sldId id="382" r:id="rId6"/>
    <p:sldId id="383" r:id="rId7"/>
    <p:sldId id="384" r:id="rId8"/>
    <p:sldId id="385" r:id="rId9"/>
    <p:sldId id="386" r:id="rId10"/>
    <p:sldId id="387" r:id="rId11"/>
    <p:sldId id="388" r:id="rId12"/>
    <p:sldId id="389"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55" autoAdjust="0"/>
    <p:restoredTop sz="86400" autoAdjust="0"/>
  </p:normalViewPr>
  <p:slideViewPr>
    <p:cSldViewPr>
      <p:cViewPr varScale="1">
        <p:scale>
          <a:sx n="60" d="100"/>
          <a:sy n="60" d="100"/>
        </p:scale>
        <p:origin x="1304" y="56"/>
      </p:cViewPr>
      <p:guideLst>
        <p:guide orient="horz" pos="2160"/>
        <p:guide pos="2880"/>
      </p:guideLst>
    </p:cSldViewPr>
  </p:slideViewPr>
  <p:outlineViewPr>
    <p:cViewPr>
      <p:scale>
        <a:sx n="33" d="100"/>
        <a:sy n="33" d="100"/>
      </p:scale>
      <p:origin x="0" y="346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419600"/>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41300" y="5791200"/>
            <a:ext cx="8750300" cy="45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6.4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6</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 Transformation for Rectangles</a:t>
            </a:r>
            <a:endParaRPr lang="ru-RU"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247304" y="1407392"/>
                <a:ext cx="8591895" cy="4841007"/>
              </a:xfrm>
            </p:spPr>
            <p:txBody>
              <a:bodyPr>
                <a:normAutofit/>
              </a:bodyPr>
              <a:lstStyle/>
              <a:p>
                <a:pPr marL="0" indent="0">
                  <a:spcAft>
                    <a:spcPts val="1200"/>
                  </a:spcAft>
                  <a:buNone/>
                </a:pPr>
                <a14:m>
                  <m:oMath xmlns:m="http://schemas.openxmlformats.org/officeDocument/2006/math">
                    <m:r>
                      <a:rPr lang="en-US" i="1" smtClean="0">
                        <a:solidFill>
                          <a:schemeClr val="tx1"/>
                        </a:solidFill>
                        <a:latin typeface="Cambria Math" panose="02040503050406030204" pitchFamily="18" charset="0"/>
                      </a:rPr>
                      <m:t>𝐴𝑟𝑒𝑎</m:t>
                    </m:r>
                    <m:r>
                      <a:rPr lang="en-US" i="1" smtClean="0">
                        <a:solidFill>
                          <a:schemeClr val="tx1"/>
                        </a:solidFill>
                        <a:latin typeface="Cambria Math" panose="02040503050406030204" pitchFamily="18" charset="0"/>
                      </a:rPr>
                      <m:t>=</m:t>
                    </m:r>
                    <m:r>
                      <a:rPr lang="en-US" i="1" smtClean="0">
                        <a:solidFill>
                          <a:schemeClr val="tx1"/>
                        </a:solidFill>
                        <a:latin typeface="Cambria Math" panose="02040503050406030204" pitchFamily="18" charset="0"/>
                      </a:rPr>
                      <m:t>𝐿𝑒𝑛𝑔𝑡h</m:t>
                    </m:r>
                    <m:r>
                      <a:rPr lang="en-US" i="1" smtClean="0">
                        <a:solidFill>
                          <a:schemeClr val="tx1"/>
                        </a:solidFill>
                        <a:latin typeface="Cambria Math" panose="02040503050406030204" pitchFamily="18" charset="0"/>
                      </a:rPr>
                      <m:t>⋅</m:t>
                    </m:r>
                    <m:r>
                      <a:rPr lang="en-US" i="1" smtClean="0">
                        <a:solidFill>
                          <a:schemeClr val="tx1"/>
                        </a:solidFill>
                        <a:latin typeface="Cambria Math" panose="02040503050406030204" pitchFamily="18" charset="0"/>
                      </a:rPr>
                      <m:t>𝑊𝑖𝑑𝑡h</m:t>
                    </m:r>
                  </m:oMath>
                </a14:m>
                <a:r>
                  <a:rPr lang="en-US" dirty="0" smtClean="0">
                    <a:solidFill>
                      <a:schemeClr val="tx1"/>
                    </a:solidFill>
                  </a:rPr>
                  <a:t> </a:t>
                </a:r>
                <a:r>
                  <a:rPr lang="en-US" dirty="0">
                    <a:solidFill>
                      <a:schemeClr val="tx1"/>
                    </a:solidFill>
                  </a:rPr>
                  <a:t>(not additive)</a:t>
                </a:r>
              </a:p>
              <a:p>
                <a:pPr marL="0" indent="0">
                  <a:spcAft>
                    <a:spcPts val="1200"/>
                  </a:spcAft>
                  <a:buNone/>
                </a:pPr>
                <a14:m>
                  <m:oMathPara xmlns:m="http://schemas.openxmlformats.org/officeDocument/2006/math">
                    <m:oMathParaPr>
                      <m:jc m:val="left"/>
                    </m:oMathParaPr>
                    <m:oMath xmlns:m="http://schemas.openxmlformats.org/officeDocument/2006/math">
                      <m:func>
                        <m:funcPr>
                          <m:ctrlPr>
                            <a:rPr lang="en-US" i="1">
                              <a:solidFill>
                                <a:schemeClr val="tx1"/>
                              </a:solidFill>
                              <a:latin typeface="Cambria Math" panose="02040503050406030204" pitchFamily="18" charset="0"/>
                            </a:rPr>
                          </m:ctrlPr>
                        </m:funcPr>
                        <m:fName>
                          <m:r>
                            <m:rPr>
                              <m:sty m:val="p"/>
                            </m:rPr>
                            <a:rPr lang="en-US">
                              <a:solidFill>
                                <a:schemeClr val="tx1"/>
                              </a:solidFill>
                              <a:latin typeface="Cambria Math" panose="02040503050406030204" pitchFamily="18" charset="0"/>
                            </a:rPr>
                            <m:t>log</m:t>
                          </m:r>
                        </m:fName>
                        <m:e>
                          <m:d>
                            <m:dPr>
                              <m:ctrlPr>
                                <a:rPr lang="en-US" i="1">
                                  <a:solidFill>
                                    <a:schemeClr val="tx1"/>
                                  </a:solidFill>
                                  <a:latin typeface="Cambria Math" panose="02040503050406030204" pitchFamily="18" charset="0"/>
                                </a:rPr>
                              </m:ctrlPr>
                            </m:dPr>
                            <m:e>
                              <m:r>
                                <a:rPr lang="en-US" i="1">
                                  <a:solidFill>
                                    <a:schemeClr val="tx1"/>
                                  </a:solidFill>
                                  <a:latin typeface="Cambria Math" panose="02040503050406030204" pitchFamily="18" charset="0"/>
                                </a:rPr>
                                <m:t>𝐴𝑟𝑒𝑎</m:t>
                              </m:r>
                            </m:e>
                          </m:d>
                        </m:e>
                      </m:func>
                      <m:r>
                        <a:rPr lang="en-US" i="1">
                          <a:solidFill>
                            <a:schemeClr val="tx1"/>
                          </a:solidFill>
                          <a:latin typeface="Cambria Math" panose="02040503050406030204" pitchFamily="18" charset="0"/>
                        </a:rPr>
                        <m:t>=</m:t>
                      </m:r>
                      <m:r>
                        <m:rPr>
                          <m:sty m:val="p"/>
                        </m:rPr>
                        <a:rPr lang="en-US">
                          <a:solidFill>
                            <a:schemeClr val="tx1"/>
                          </a:solidFill>
                          <a:latin typeface="Cambria Math" panose="02040503050406030204" pitchFamily="18" charset="0"/>
                        </a:rPr>
                        <m:t>log</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𝐿𝑒𝑛𝑔𝑡h</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𝑊𝑖𝑑𝑡h</m:t>
                      </m:r>
                      <m:r>
                        <a:rPr lang="en-US" i="1">
                          <a:solidFill>
                            <a:schemeClr val="tx1"/>
                          </a:solidFill>
                          <a:latin typeface="Cambria Math" panose="02040503050406030204" pitchFamily="18" charset="0"/>
                        </a:rPr>
                        <m:t>)</m:t>
                      </m:r>
                    </m:oMath>
                  </m:oMathPara>
                </a14:m>
                <a:endParaRPr lang="en-US" dirty="0">
                  <a:solidFill>
                    <a:schemeClr val="tx1"/>
                  </a:solidFill>
                </a:endParaRPr>
              </a:p>
              <a:p>
                <a:pPr marL="0" indent="0">
                  <a:spcAft>
                    <a:spcPts val="1200"/>
                  </a:spcAft>
                  <a:buNone/>
                </a:pPr>
                <a14:m>
                  <m:oMathPara xmlns:m="http://schemas.openxmlformats.org/officeDocument/2006/math">
                    <m:oMathParaPr>
                      <m:jc m:val="left"/>
                    </m:oMathParaPr>
                    <m:oMath xmlns:m="http://schemas.openxmlformats.org/officeDocument/2006/math">
                      <m:func>
                        <m:funcPr>
                          <m:ctrlPr>
                            <a:rPr lang="en-US" i="1">
                              <a:solidFill>
                                <a:schemeClr val="tx1"/>
                              </a:solidFill>
                              <a:latin typeface="Cambria Math" panose="02040503050406030204" pitchFamily="18" charset="0"/>
                            </a:rPr>
                          </m:ctrlPr>
                        </m:funcPr>
                        <m:fName>
                          <m:r>
                            <m:rPr>
                              <m:sty m:val="p"/>
                            </m:rPr>
                            <a:rPr lang="en-US">
                              <a:solidFill>
                                <a:schemeClr val="tx1"/>
                              </a:solidFill>
                              <a:latin typeface="Cambria Math" panose="02040503050406030204" pitchFamily="18" charset="0"/>
                            </a:rPr>
                            <m:t>log</m:t>
                          </m:r>
                        </m:fName>
                        <m:e>
                          <m:d>
                            <m:dPr>
                              <m:ctrlPr>
                                <a:rPr lang="en-US" i="1">
                                  <a:solidFill>
                                    <a:schemeClr val="tx1"/>
                                  </a:solidFill>
                                  <a:latin typeface="Cambria Math" panose="02040503050406030204" pitchFamily="18" charset="0"/>
                                </a:rPr>
                              </m:ctrlPr>
                            </m:dPr>
                            <m:e>
                              <m:r>
                                <a:rPr lang="en-US" i="1">
                                  <a:solidFill>
                                    <a:schemeClr val="tx1"/>
                                  </a:solidFill>
                                  <a:latin typeface="Cambria Math" panose="02040503050406030204" pitchFamily="18" charset="0"/>
                                </a:rPr>
                                <m:t>𝐴𝑟𝑒𝑎</m:t>
                              </m:r>
                            </m:e>
                          </m:d>
                        </m:e>
                      </m:func>
                      <m:r>
                        <a:rPr lang="en-US" i="1">
                          <a:solidFill>
                            <a:schemeClr val="tx1"/>
                          </a:solidFill>
                          <a:latin typeface="Cambria Math" panose="02040503050406030204" pitchFamily="18" charset="0"/>
                        </a:rPr>
                        <m:t>=</m:t>
                      </m:r>
                      <m:func>
                        <m:funcPr>
                          <m:ctrlPr>
                            <a:rPr lang="en-US" i="1">
                              <a:solidFill>
                                <a:schemeClr val="tx1"/>
                              </a:solidFill>
                              <a:latin typeface="Cambria Math" panose="02040503050406030204" pitchFamily="18" charset="0"/>
                            </a:rPr>
                          </m:ctrlPr>
                        </m:funcPr>
                        <m:fName>
                          <m:r>
                            <m:rPr>
                              <m:sty m:val="p"/>
                            </m:rPr>
                            <a:rPr lang="en-US">
                              <a:solidFill>
                                <a:schemeClr val="tx1"/>
                              </a:solidFill>
                              <a:latin typeface="Cambria Math" panose="02040503050406030204" pitchFamily="18" charset="0"/>
                            </a:rPr>
                            <m:t>log</m:t>
                          </m:r>
                        </m:fName>
                        <m:e>
                          <m:d>
                            <m:dPr>
                              <m:ctrlPr>
                                <a:rPr lang="en-US" i="1">
                                  <a:solidFill>
                                    <a:schemeClr val="tx1"/>
                                  </a:solidFill>
                                  <a:latin typeface="Cambria Math" panose="02040503050406030204" pitchFamily="18" charset="0"/>
                                </a:rPr>
                              </m:ctrlPr>
                            </m:dPr>
                            <m:e>
                              <m:r>
                                <a:rPr lang="en-US" i="1">
                                  <a:solidFill>
                                    <a:schemeClr val="tx1"/>
                                  </a:solidFill>
                                  <a:latin typeface="Cambria Math" panose="02040503050406030204" pitchFamily="18" charset="0"/>
                                </a:rPr>
                                <m:t>𝐿𝑒𝑛𝑔𝑡h</m:t>
                              </m:r>
                            </m:e>
                          </m:d>
                        </m:e>
                      </m:func>
                      <m:r>
                        <a:rPr lang="en-US" i="1">
                          <a:solidFill>
                            <a:schemeClr val="tx1"/>
                          </a:solidFill>
                          <a:latin typeface="Cambria Math" panose="02040503050406030204" pitchFamily="18" charset="0"/>
                        </a:rPr>
                        <m:t>+</m:t>
                      </m:r>
                      <m:r>
                        <m:rPr>
                          <m:sty m:val="p"/>
                        </m:rPr>
                        <a:rPr lang="en-US">
                          <a:solidFill>
                            <a:schemeClr val="tx1"/>
                          </a:solidFill>
                          <a:latin typeface="Cambria Math" panose="02040503050406030204" pitchFamily="18" charset="0"/>
                        </a:rPr>
                        <m:t>log</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𝑊𝑖𝑑𝑡h</m:t>
                      </m:r>
                      <m:r>
                        <a:rPr lang="en-US" i="1">
                          <a:solidFill>
                            <a:schemeClr val="tx1"/>
                          </a:solidFill>
                          <a:latin typeface="Cambria Math" panose="02040503050406030204" pitchFamily="18" charset="0"/>
                        </a:rPr>
                        <m:t>)</m:t>
                      </m:r>
                    </m:oMath>
                  </m:oMathPara>
                </a14:m>
                <a:endParaRPr lang="en-US" dirty="0">
                  <a:solidFill>
                    <a:schemeClr val="tx1"/>
                  </a:solidFill>
                </a:endParaRPr>
              </a:p>
              <a:p>
                <a:pPr marL="2395538" indent="0">
                  <a:spcAft>
                    <a:spcPts val="1200"/>
                  </a:spcAft>
                  <a:buNone/>
                </a:pPr>
                <a:r>
                  <a:rPr lang="en-US" dirty="0">
                    <a:solidFill>
                      <a:schemeClr val="tx1"/>
                    </a:solidFill>
                  </a:rPr>
                  <a:t>(additive)</a:t>
                </a:r>
              </a:p>
              <a:p>
                <a:pPr marL="0" indent="0">
                  <a:buNone/>
                </a:pPr>
                <a:r>
                  <a:rPr lang="en-US" dirty="0">
                    <a:solidFill>
                      <a:schemeClr val="tx1"/>
                    </a:solidFill>
                  </a:rPr>
                  <a:t>A change in Width will have the same effect on log(Area) for any </a:t>
                </a:r>
                <a:r>
                  <a:rPr lang="en-US" dirty="0" smtClean="0">
                    <a:solidFill>
                      <a:schemeClr val="tx1"/>
                    </a:solidFill>
                  </a:rPr>
                  <a:t>Length</a:t>
                </a:r>
                <a:endParaRPr lang="en-US" dirty="0">
                  <a:solidFill>
                    <a:schemeClr val="tx1"/>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91895" cy="4841007"/>
              </a:xfrm>
              <a:blipFill rotWithShape="1">
                <a:blip r:embed="rId2"/>
                <a:stretch>
                  <a:fillRect l="-1278" t="-1134" r="-923"/>
                </a:stretch>
              </a:blipFill>
            </p:spPr>
            <p:txBody>
              <a:bodyPr/>
              <a:lstStyle/>
              <a:p>
                <a:r>
                  <a:rPr lang="en-US">
                    <a:noFill/>
                  </a:rPr>
                  <a:t> </a:t>
                </a:r>
              </a:p>
            </p:txBody>
          </p:sp>
        </mc:Fallback>
      </mc:AlternateContent>
    </p:spTree>
    <p:extLst>
      <p:ext uri="{BB962C8B-B14F-4D97-AF65-F5344CB8AC3E}">
        <p14:creationId xmlns:p14="http://schemas.microsoft.com/office/powerpoint/2010/main" val="1782079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 Function to Do a Tukey Plot</a:t>
            </a:r>
          </a:p>
        </p:txBody>
      </p:sp>
      <p:pic>
        <p:nvPicPr>
          <p:cNvPr id="7" name="Picture 2" descr="A set of command lines titled R Function to Do a Tukey Plot.&#10;The command lines read, Tukey Non add Plot equals function (formula, data, out equals open single quote none close single quote, main equals open single quote Tukey Non additivity Plot close single quote) open curly bracket&#10;require (mosaic)&#10;mod equals aov (formula, data)&#10;new data equals mod dollar model&#10;Row Means equals mean (new data [, 1] is similar to new data [, 2])&#10;Col Means equals mean (new data [, 1] is similar to new data [, 3])&#10;Grand Mean equals mean (new data [, 1])&#10;Row Effecte quals Row Means minus Grand Mean&#10;Col Effecte quals Col Means minus Grand Mean&#10;New data dollar Row Eff equals Row Effect [new data [, 2]]&#10;New data dollar Col Eff equals Col Effect [new data [, 3]]&#10;ComparisonsequalsnewdatadollarRowEffasterisknewdatadollarColEff/GrandMean&#10;plot (mod dollar residuals is similar to Comparisons, y lab equals open single quote Residuals close single quote, main equals main)&#10;mod line equals l m (mod dollar residuals is similar to Comparisons)&#10;a b line (mod line, col equals open single quote blue close single quote)&#10;text (0, min(mod dollar residuals), paste (open single quote slope equals close single quote, round (mod line dollar coeff[2], 2)), col equals open single quote blue close single quote)&#10;if (out equals equals open single quote comp close single quote) open curly bracket return (Comparisons) close curly bracket&#10;if (out equals equals open single quote line close single quote) open curly bracket return (mod line) close curly bracket&#10;close curly bracket"/>
          <p:cNvPicPr>
            <a:picLocks noGrp="1" noChangeAspect="1" noChangeArrowheads="1"/>
          </p:cNvPicPr>
          <p:nvPr>
            <p:ph type="tbl" sz="quarter" idx="12"/>
          </p:nvPr>
        </p:nvPicPr>
        <p:blipFill>
          <a:blip r:embed="rId2">
            <a:extLst>
              <a:ext uri="{28A0092B-C50C-407E-A947-70E740481C1C}">
                <a14:useLocalDpi xmlns:a14="http://schemas.microsoft.com/office/drawing/2010/main" val="0"/>
              </a:ext>
            </a:extLst>
          </a:blip>
          <a:stretch>
            <a:fillRect/>
          </a:stretch>
        </p:blipFill>
        <p:spPr bwMode="auto">
          <a:xfrm>
            <a:off x="353416" y="1923445"/>
            <a:ext cx="8457755" cy="3918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4074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Tukey Nonadditivity </a:t>
            </a:r>
            <a:r>
              <a:rPr lang="en-US" dirty="0" smtClean="0"/>
              <a:t>Plot (FourExams</a:t>
            </a:r>
            <a:r>
              <a:rPr lang="en-US" dirty="0"/>
              <a:t>)</a:t>
            </a:r>
          </a:p>
        </p:txBody>
      </p:sp>
      <p:pic>
        <p:nvPicPr>
          <p:cNvPr id="7" name="Picture 2" descr="A command line reads, prompt Tukey Non add Plot (Grade is similar to Exam plus Student, data equals Four Exam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29003" y="1524000"/>
            <a:ext cx="8210197" cy="37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A scatterplot graph titled Tukey Non additivity Plot plots Comparisons along the horizontal axis and Residuals along the vertical axis. The graph shows a line with a negative slope and many points plotted around it from negative 1 to 2.5. A few points lie significantly at (0.9, 2), (0.9, 13), and (0, 4). Text on the graph reads: power equals 1 minus (negative 1.55) equals 2.55, slope equals negative 1.55. Text at the bottom left corner of the graph reads: Might try a square or cube transformation, but line doesn’t fit well, and there’s a big outlie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881359" y="2104939"/>
            <a:ext cx="7073764" cy="41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3873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6.4</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Assessing a block design</a:t>
            </a:r>
          </a:p>
          <a:p>
            <a:pPr marL="0" indent="508000">
              <a:spcBef>
                <a:spcPct val="0"/>
              </a:spcBef>
              <a:spcAft>
                <a:spcPct val="15000"/>
              </a:spcAft>
              <a:buNone/>
            </a:pPr>
            <a:r>
              <a:rPr lang="en-US" altLang="en-US" dirty="0">
                <a:sym typeface="Symbol" panose="05050102010706020507" pitchFamily="18" charset="2"/>
              </a:rPr>
              <a:t>Conditions</a:t>
            </a:r>
          </a:p>
          <a:p>
            <a:pPr marL="0" indent="508000">
              <a:spcBef>
                <a:spcPct val="0"/>
              </a:spcBef>
              <a:spcAft>
                <a:spcPct val="15000"/>
              </a:spcAft>
              <a:buNone/>
            </a:pPr>
            <a:r>
              <a:rPr lang="en-US" altLang="en-US" dirty="0">
                <a:sym typeface="Symbol" panose="05050102010706020507" pitchFamily="18" charset="2"/>
              </a:rPr>
              <a:t>Residual plots</a:t>
            </a:r>
          </a:p>
          <a:p>
            <a:pPr marL="0" indent="508000">
              <a:spcBef>
                <a:spcPct val="0"/>
              </a:spcBef>
              <a:spcAft>
                <a:spcPct val="15000"/>
              </a:spcAft>
              <a:buNone/>
            </a:pPr>
            <a:r>
              <a:rPr lang="en-US" altLang="en-US" dirty="0">
                <a:sym typeface="Symbol" panose="05050102010706020507" pitchFamily="18" charset="2"/>
              </a:rPr>
              <a:t>Tukey nonadditivity plot</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Two-Way ANOVA: Main Effects Model</a:t>
            </a:r>
          </a:p>
        </p:txBody>
      </p:sp>
      <mc:AlternateContent xmlns:mc="http://schemas.openxmlformats.org/markup-compatibility/2006" xmlns:a14="http://schemas.microsoft.com/office/drawing/2010/main">
        <mc:Choice Requires="a14">
          <p:sp>
            <p:nvSpPr>
              <p:cNvPr id="7" name="Content Placeholder 6"/>
              <p:cNvSpPr>
                <a:spLocks noGrp="1"/>
              </p:cNvSpPr>
              <p:nvPr>
                <p:ph idx="1"/>
              </p:nvPr>
            </p:nvSpPr>
            <p:spPr>
              <a:xfrm>
                <a:off x="304800" y="1389742"/>
                <a:ext cx="8610600" cy="947058"/>
              </a:xfrm>
            </p:spPr>
            <p:txBody>
              <a:bodyPr>
                <a:normAutofit/>
              </a:bodyPr>
              <a:lstStyle/>
              <a:p>
                <a:pPr marL="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𝑌</m:t>
                      </m:r>
                      <m:r>
                        <a:rPr lang="en-US" i="1">
                          <a:latin typeface="Cambria Math" panose="02040503050406030204" pitchFamily="18" charset="0"/>
                        </a:rPr>
                        <m:t>=</m:t>
                      </m:r>
                      <m:r>
                        <a:rPr lang="en-US" i="1">
                          <a:latin typeface="Cambria Math" panose="02040503050406030204" pitchFamily="18" charset="0"/>
                        </a:rPr>
                        <m:t>𝜇</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𝜏</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𝑗</m:t>
                          </m:r>
                        </m:sub>
                      </m:sSub>
                      <m:r>
                        <a:rPr lang="en-US" i="1">
                          <a:latin typeface="Cambria Math" panose="02040503050406030204" pitchFamily="18" charset="0"/>
                        </a:rPr>
                        <m:t>+ </m:t>
                      </m:r>
                      <m:r>
                        <a:rPr lang="en-US" i="1">
                          <a:latin typeface="Cambria Math" panose="02040503050406030204" pitchFamily="18" charset="0"/>
                          <a:ea typeface="Cambria Math" panose="02040503050406030204" pitchFamily="18" charset="0"/>
                        </a:rPr>
                        <m:t>𝜀</m:t>
                      </m:r>
                    </m:oMath>
                  </m:oMathPara>
                </a14:m>
                <a:endParaRPr lang="en-US" dirty="0" smtClean="0"/>
              </a:p>
              <a:p>
                <a:pPr marL="2971800" indent="-5080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ea typeface="Cambria Math" panose="02040503050406030204" pitchFamily="18" charset="0"/>
                        </a:rPr>
                        <m:t>𝜀</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𝑁</m:t>
                      </m:r>
                      <m:r>
                        <a:rPr lang="en-US" i="1">
                          <a:latin typeface="Cambria Math" panose="02040503050406030204" pitchFamily="18" charset="0"/>
                          <a:ea typeface="Cambria Math" panose="02040503050406030204" pitchFamily="18" charset="0"/>
                        </a:rPr>
                        <m:t>(0,</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𝜎</m:t>
                          </m:r>
                        </m:e>
                        <m:sub>
                          <m:r>
                            <a:rPr lang="en-US" i="1">
                              <a:latin typeface="Cambria Math" panose="02040503050406030204" pitchFamily="18" charset="0"/>
                              <a:ea typeface="Cambria Math" panose="02040503050406030204" pitchFamily="18" charset="0"/>
                            </a:rPr>
                            <m:t>𝜀</m:t>
                          </m:r>
                        </m:sub>
                      </m:sSub>
                      <m:r>
                        <a:rPr lang="en-US" i="1">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7" name="Content Placeholder 6"/>
              <p:cNvSpPr>
                <a:spLocks noGrp="1" noRot="1" noChangeAspect="1" noMove="1" noResize="1" noEditPoints="1" noAdjustHandles="1" noChangeArrowheads="1" noChangeShapeType="1" noTextEdit="1"/>
              </p:cNvSpPr>
              <p:nvPr>
                <p:ph idx="1"/>
              </p:nvPr>
            </p:nvSpPr>
            <p:spPr>
              <a:xfrm>
                <a:off x="304800" y="1389742"/>
                <a:ext cx="8610600" cy="947058"/>
              </a:xfrm>
              <a:blipFill rotWithShape="1">
                <a:blip r:embed="rId2"/>
                <a:stretch>
                  <a:fillRect/>
                </a:stretch>
              </a:blipFill>
            </p:spPr>
            <p:txBody>
              <a:bodyPr/>
              <a:lstStyle/>
              <a:p>
                <a:r>
                  <a:rPr lang="en-US">
                    <a:noFill/>
                  </a:rPr>
                  <a:t> </a:t>
                </a:r>
              </a:p>
            </p:txBody>
          </p:sp>
        </mc:Fallback>
      </mc:AlternateContent>
      <p:pic>
        <p:nvPicPr>
          <p:cNvPr id="9" name="Picture 2" descr="An equation reads, Y equals mu plus tau subscript i plus beta subscript j plus varepsilon. Varepsilon is similar to N (0, sigma subscript varepsilon).&#10;A text below the equation reads, Conditions: Effects are additive and Errors are: Random, Independent, Equal variance, Normal. A callout reading Block effect is the same across all treatments and vice versa points toward the line Effects are additive."/>
          <p:cNvPicPr>
            <a:picLocks noGrp="1" noChangeAspect="1" noChangeArrowheads="1"/>
          </p:cNvPicPr>
          <p:nvPr>
            <p:ph type="tbl" sz="quarter" idx="12"/>
          </p:nvPr>
        </p:nvPicPr>
        <p:blipFill>
          <a:blip r:embed="rId3">
            <a:extLst>
              <a:ext uri="{28A0092B-C50C-407E-A947-70E740481C1C}">
                <a14:useLocalDpi xmlns:a14="http://schemas.microsoft.com/office/drawing/2010/main" val="0"/>
              </a:ext>
            </a:extLst>
          </a:blip>
          <a:stretch>
            <a:fillRect/>
          </a:stretch>
        </p:blipFill>
        <p:spPr bwMode="auto">
          <a:xfrm>
            <a:off x="913560" y="2590817"/>
            <a:ext cx="7539130" cy="3612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5906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 Plots</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buNone/>
            </a:pPr>
            <a:r>
              <a:rPr lang="en-US" b="1" dirty="0"/>
              <a:t>Residual vs. Fits</a:t>
            </a:r>
            <a:r>
              <a:rPr lang="en-US" dirty="0"/>
              <a:t>: Same as for one-way ANOVA and regression; especially looks for differing </a:t>
            </a:r>
            <a:r>
              <a:rPr lang="en-US" dirty="0" smtClean="0"/>
              <a:t>spreads</a:t>
            </a:r>
          </a:p>
          <a:p>
            <a:pPr marL="0" indent="0">
              <a:buNone/>
            </a:pPr>
            <a:endParaRPr lang="en-US" b="1" dirty="0" smtClean="0"/>
          </a:p>
          <a:p>
            <a:pPr marL="0" indent="0">
              <a:buNone/>
            </a:pPr>
            <a:r>
              <a:rPr lang="en-US" b="1" dirty="0" smtClean="0"/>
              <a:t>Normal </a:t>
            </a:r>
            <a:r>
              <a:rPr lang="en-US" b="1" dirty="0"/>
              <a:t>quantile plot of residuals</a:t>
            </a:r>
            <a:r>
              <a:rPr lang="en-US" dirty="0"/>
              <a:t>: Same as for one-way ANOVA and regression; checks </a:t>
            </a:r>
            <a:r>
              <a:rPr lang="en-US" dirty="0" smtClean="0"/>
              <a:t>normality</a:t>
            </a:r>
            <a:endParaRPr lang="en-US" dirty="0"/>
          </a:p>
          <a:p>
            <a:pPr marL="0" indent="0">
              <a:buNone/>
            </a:pPr>
            <a:endParaRPr lang="en-US" dirty="0" smtClean="0"/>
          </a:p>
          <a:p>
            <a:pPr marL="0" indent="0">
              <a:buNone/>
            </a:pPr>
            <a:r>
              <a:rPr lang="en-US" b="1" dirty="0" smtClean="0"/>
              <a:t>Tukey </a:t>
            </a:r>
            <a:r>
              <a:rPr lang="en-US" b="1" dirty="0"/>
              <a:t>nonadditivity plot</a:t>
            </a:r>
            <a:r>
              <a:rPr lang="en-US" dirty="0"/>
              <a:t>: (new) Helps assess if additivity is </a:t>
            </a:r>
            <a:r>
              <a:rPr lang="en-US" dirty="0" smtClean="0"/>
              <a:t>reasonable</a:t>
            </a:r>
            <a:endParaRPr lang="en-US" dirty="0"/>
          </a:p>
        </p:txBody>
      </p:sp>
    </p:spTree>
    <p:extLst>
      <p:ext uri="{BB962C8B-B14F-4D97-AF65-F5344CB8AC3E}">
        <p14:creationId xmlns:p14="http://schemas.microsoft.com/office/powerpoint/2010/main" val="2929692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FourExams: Residuals vs. Fits</a:t>
            </a:r>
          </a:p>
        </p:txBody>
      </p:sp>
      <p:pic>
        <p:nvPicPr>
          <p:cNvPr id="14" name="Picture 2" descr="A set of command lines.&#10;The command lines read, prompt mod2 way equals aov (Grade is similar to factor (Exam) plus Student, data equals Four Exams)&#10;Prompt, plot (mod2 way dollar residuals is similar to mod2 way dollar fitted)&#10;Prompt, a b line (0, 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57200" y="1566461"/>
            <a:ext cx="7333702" cy="795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Placeholder 14" descr="A scatterplot plots Fitted along the horizontal axis and Residuals along the vertical axis.&#10;The graph shows a line parallel to the horizontal axis at 0 on the vertical axis. The graph plots four points (40, negative 14); (45, 1.5); (44, 6); and (57, 4).  One point is plotted at (103, negative 7). The remaining fourteen points are spread above and below the line between 68 and 95 along the horizontal axis and between negative 10 and 10 along the vertical axis and the two points (88, 0) and (90, 0) are plotted on the line.">
            <a:extLst>
              <a:ext uri="{FF2B5EF4-FFF2-40B4-BE49-F238E27FC236}">
                <a16:creationId xmlns="" xmlns:a16="http://schemas.microsoft.com/office/drawing/2014/main" id="{55F65567-9BBF-4A21-97CD-D635D1108A80}"/>
              </a:ext>
            </a:extLst>
          </p:cNvPr>
          <p:cNvPicPr>
            <a:picLocks noGrp="1" noChangeAspect="1"/>
          </p:cNvPicPr>
          <p:nvPr>
            <p:ph type="pic" sz="quarter" idx="13"/>
          </p:nvPr>
        </p:nvPicPr>
        <p:blipFill>
          <a:blip r:embed="rId3"/>
          <a:stretch>
            <a:fillRect/>
          </a:stretch>
        </p:blipFill>
        <p:spPr>
          <a:xfrm>
            <a:off x="1717605" y="2442905"/>
            <a:ext cx="6130315" cy="3779228"/>
          </a:xfrm>
          <a:prstGeom prst="rect">
            <a:avLst/>
          </a:prstGeom>
          <a:noFill/>
          <a:ln>
            <a:noFill/>
          </a:ln>
        </p:spPr>
      </p:pic>
    </p:spTree>
    <p:extLst>
      <p:ext uri="{BB962C8B-B14F-4D97-AF65-F5344CB8AC3E}">
        <p14:creationId xmlns:p14="http://schemas.microsoft.com/office/powerpoint/2010/main" val="1687078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FourExams: Residuals Normality</a:t>
            </a:r>
          </a:p>
        </p:txBody>
      </p:sp>
      <p:pic>
        <p:nvPicPr>
          <p:cNvPr id="8" name="Picture 2" descr="A set of command lines.&#10;The command lines read, prompt q q norm (mod2 way dollar residuals)&#10;Prompt, q q line (mod2way dollar residual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28600" y="1651210"/>
            <a:ext cx="5305661" cy="787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Placeholder 8" descr="A scatterplot titled as Normal Q-Q Plot plots Normal Quantiles along the horizontal axis and Residuals along the vertical axis.&#10;The graph shows a regression line extending from (negative 2, negative 15) to (6, 10). Large densities of points are plotted around the line in a spiral manner. Three significant points lie at (0.8, 6); (1, 5); (1.2, 5).">
            <a:extLst>
              <a:ext uri="{FF2B5EF4-FFF2-40B4-BE49-F238E27FC236}">
                <a16:creationId xmlns="" xmlns:a16="http://schemas.microsoft.com/office/drawing/2014/main" id="{2B595516-7DA4-4373-862E-899F9837235E}"/>
              </a:ext>
            </a:extLst>
          </p:cNvPr>
          <p:cNvPicPr>
            <a:picLocks noGrp="1" noChangeAspect="1"/>
          </p:cNvPicPr>
          <p:nvPr>
            <p:ph type="pic" sz="quarter" idx="13"/>
          </p:nvPr>
        </p:nvPicPr>
        <p:blipFill>
          <a:blip r:embed="rId3"/>
          <a:stretch>
            <a:fillRect/>
          </a:stretch>
        </p:blipFill>
        <p:spPr>
          <a:xfrm>
            <a:off x="1735606" y="2614600"/>
            <a:ext cx="5891113" cy="3631763"/>
          </a:xfrm>
          <a:prstGeom prst="rect">
            <a:avLst/>
          </a:prstGeom>
          <a:noFill/>
          <a:ln>
            <a:noFill/>
          </a:ln>
        </p:spPr>
      </p:pic>
    </p:spTree>
    <p:extLst>
      <p:ext uri="{BB962C8B-B14F-4D97-AF65-F5344CB8AC3E}">
        <p14:creationId xmlns:p14="http://schemas.microsoft.com/office/powerpoint/2010/main" val="780475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Tukey Nonadditivity Plot</a:t>
            </a:r>
          </a:p>
        </p:txBody>
      </p:sp>
      <p:sp>
        <p:nvSpPr>
          <p:cNvPr id="7" name="Content Placeholder 6"/>
          <p:cNvSpPr>
            <a:spLocks noGrp="1"/>
          </p:cNvSpPr>
          <p:nvPr>
            <p:ph idx="1"/>
          </p:nvPr>
        </p:nvSpPr>
        <p:spPr/>
        <p:txBody>
          <a:bodyPr>
            <a:noAutofit/>
          </a:bodyPr>
          <a:lstStyle/>
          <a:p>
            <a:pPr marL="0" indent="0">
              <a:spcBef>
                <a:spcPts val="600"/>
              </a:spcBef>
              <a:buNone/>
            </a:pPr>
            <a:r>
              <a:rPr lang="en-US" dirty="0"/>
              <a:t>Procedure:</a:t>
            </a:r>
          </a:p>
          <a:p>
            <a:pPr marL="514350" indent="-514350">
              <a:spcBef>
                <a:spcPts val="600"/>
              </a:spcBef>
              <a:buFont typeface="+mj-lt"/>
              <a:buAutoNum type="arabicPeriod"/>
            </a:pPr>
            <a:r>
              <a:rPr lang="en-US" dirty="0" smtClean="0"/>
              <a:t>Fit </a:t>
            </a:r>
            <a:r>
              <a:rPr lang="en-US" dirty="0"/>
              <a:t>the two-way ANOVA model, save residuals.</a:t>
            </a:r>
          </a:p>
          <a:p>
            <a:pPr marL="514350" indent="-514350">
              <a:spcBef>
                <a:spcPts val="600"/>
              </a:spcBef>
              <a:spcAft>
                <a:spcPts val="1200"/>
              </a:spcAft>
              <a:buFont typeface="+mj-lt"/>
              <a:buAutoNum type="arabicPeriod"/>
            </a:pPr>
            <a:r>
              <a:rPr lang="en-US" dirty="0" smtClean="0"/>
              <a:t>Compute </a:t>
            </a:r>
            <a:r>
              <a:rPr lang="en-US" dirty="0"/>
              <a:t>a </a:t>
            </a:r>
            <a:r>
              <a:rPr lang="en-US" i="1" dirty="0"/>
              <a:t>comparison</a:t>
            </a:r>
            <a:r>
              <a:rPr lang="en-US" dirty="0"/>
              <a:t> value for each cell </a:t>
            </a:r>
            <a:r>
              <a:rPr lang="en-US" dirty="0" smtClean="0"/>
              <a:t>with</a:t>
            </a:r>
            <a:endParaRPr lang="en-US" dirty="0"/>
          </a:p>
        </p:txBody>
      </p:sp>
      <p:graphicFrame>
        <p:nvGraphicFramePr>
          <p:cNvPr id="16" name="Object 1" descr="The following equation is shown: Comparison equals Treatment Effect times Block Effect over Grand Mean."/>
          <p:cNvGraphicFramePr>
            <a:graphicFrameLocks noGrp="1" noChangeAspect="1"/>
          </p:cNvGraphicFramePr>
          <p:nvPr>
            <p:ph type="pic" sz="quarter" idx="11"/>
            <p:extLst>
              <p:ext uri="{D42A27DB-BD31-4B8C-83A1-F6EECF244321}">
                <p14:modId xmlns:p14="http://schemas.microsoft.com/office/powerpoint/2010/main" val="362228328"/>
              </p:ext>
            </p:extLst>
          </p:nvPr>
        </p:nvGraphicFramePr>
        <p:xfrm>
          <a:off x="1770770" y="3078306"/>
          <a:ext cx="5163430" cy="645428"/>
        </p:xfrm>
        <a:graphic>
          <a:graphicData uri="http://schemas.openxmlformats.org/presentationml/2006/ole">
            <mc:AlternateContent xmlns:mc="http://schemas.openxmlformats.org/markup-compatibility/2006">
              <mc:Choice xmlns:v="urn:schemas-microsoft-com:vml" Requires="v">
                <p:oleObj spid="_x0000_s4165" name="Equation" r:id="rId3" imgW="3149280" imgH="393480" progId="Equation.DSMT4">
                  <p:embed/>
                </p:oleObj>
              </mc:Choice>
              <mc:Fallback>
                <p:oleObj name="Equation" r:id="rId3" imgW="3149280" imgH="393480" progId="Equation.DSMT4">
                  <p:embed/>
                  <p:pic>
                    <p:nvPicPr>
                      <p:cNvPr id="0" name="Content Placeholder 14"/>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770" y="3078306"/>
                        <a:ext cx="5163430" cy="64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10" name="Text Placeholder 9"/>
              <p:cNvSpPr>
                <a:spLocks noGrp="1"/>
              </p:cNvSpPr>
              <p:nvPr>
                <p:ph type="body" sz="quarter" idx="10"/>
              </p:nvPr>
            </p:nvSpPr>
            <p:spPr>
              <a:xfrm>
                <a:off x="152400" y="3889899"/>
                <a:ext cx="8673738" cy="2314959"/>
              </a:xfrm>
            </p:spPr>
            <p:txBody>
              <a:bodyPr>
                <a:noAutofit/>
              </a:bodyPr>
              <a:lstStyle/>
              <a:p>
                <a:pPr>
                  <a:spcBef>
                    <a:spcPts val="624"/>
                  </a:spcBef>
                  <a:buFont typeface="+mj-lt"/>
                  <a:buAutoNum type="arabicPeriod" startAt="3"/>
                </a:pPr>
                <a:r>
                  <a:rPr lang="en-US" sz="2400" dirty="0" smtClean="0"/>
                  <a:t>Plot </a:t>
                </a:r>
                <a:r>
                  <a:rPr lang="en-US" sz="2400" dirty="0"/>
                  <a:t>residuals (vertical) versus comparison values and fit a line to the scatterplot.</a:t>
                </a:r>
              </a:p>
              <a:p>
                <a:pPr marL="0" indent="0">
                  <a:spcBef>
                    <a:spcPts val="624"/>
                  </a:spcBef>
                  <a:buNone/>
                </a:pPr>
                <a:r>
                  <a:rPr lang="en-US" sz="2400" dirty="0"/>
                  <a:t>Interpretation: If the points follow the line closely, an additive model is feasible (but may need a transformation).</a:t>
                </a:r>
              </a:p>
              <a:p>
                <a:pPr marL="0" indent="0">
                  <a:spcBef>
                    <a:spcPts val="624"/>
                  </a:spcBef>
                  <a:buNone/>
                </a:pPr>
                <a:r>
                  <a:rPr lang="en-US" sz="2400" dirty="0"/>
                  <a:t>Power for the transformation</a:t>
                </a:r>
                <a14:m>
                  <m:oMath xmlns:m="http://schemas.openxmlformats.org/officeDocument/2006/math">
                    <m:r>
                      <a:rPr lang="en-US" sz="2400">
                        <a:latin typeface="Cambria Math"/>
                        <a:ea typeface="Cambria Math" panose="02040503050406030204" pitchFamily="18" charset="0"/>
                      </a:rPr>
                      <m:t> </m:t>
                    </m:r>
                    <m:r>
                      <a:rPr lang="en-US" sz="2400" i="1">
                        <a:latin typeface="Cambria Math" panose="02040503050406030204" pitchFamily="18" charset="0"/>
                        <a:ea typeface="Cambria Math" panose="02040503050406030204" pitchFamily="18" charset="0"/>
                      </a:rPr>
                      <m:t>≈1−</m:t>
                    </m:r>
                    <m:r>
                      <a:rPr lang="en-US" sz="2400" i="1">
                        <a:latin typeface="Cambria Math" panose="02040503050406030204" pitchFamily="18" charset="0"/>
                        <a:ea typeface="Cambria Math" panose="02040503050406030204" pitchFamily="18" charset="0"/>
                      </a:rPr>
                      <m:t>𝑠𝑙𝑜𝑝𝑒</m:t>
                    </m:r>
                  </m:oMath>
                </a14:m>
                <a:r>
                  <a:rPr lang="en-US" sz="2400" dirty="0"/>
                  <a:t> (with 0 </a:t>
                </a:r>
                <a:r>
                  <a:rPr lang="en-US" sz="2400" dirty="0">
                    <a:sym typeface="Wingdings" panose="05000000000000000000" pitchFamily="2" charset="2"/>
                  </a:rPr>
                  <a:t> log</a:t>
                </a:r>
                <a:r>
                  <a:rPr lang="en-US" sz="2400" dirty="0" smtClean="0">
                    <a:sym typeface="Wingdings" panose="05000000000000000000" pitchFamily="2" charset="2"/>
                  </a:rPr>
                  <a:t>).</a:t>
                </a:r>
                <a:endParaRPr lang="en-US" sz="2400" dirty="0"/>
              </a:p>
            </p:txBody>
          </p:sp>
        </mc:Choice>
        <mc:Fallback xmlns="">
          <p:sp>
            <p:nvSpPr>
              <p:cNvPr id="10" name="Text Placeholder 9"/>
              <p:cNvSpPr>
                <a:spLocks noGrp="1" noRot="1" noChangeAspect="1" noMove="1" noResize="1" noEditPoints="1" noAdjustHandles="1" noChangeArrowheads="1" noChangeShapeType="1" noTextEdit="1"/>
              </p:cNvSpPr>
              <p:nvPr>
                <p:ph type="body" sz="quarter" idx="10"/>
              </p:nvPr>
            </p:nvSpPr>
            <p:spPr>
              <a:xfrm>
                <a:off x="152400" y="3889899"/>
                <a:ext cx="8673738" cy="2314959"/>
              </a:xfrm>
              <a:blipFill rotWithShape="1">
                <a:blip r:embed="rId5"/>
                <a:stretch>
                  <a:fillRect l="-1054" t="-1842" r="-141"/>
                </a:stretch>
              </a:blipFill>
            </p:spPr>
            <p:txBody>
              <a:bodyPr/>
              <a:lstStyle/>
              <a:p>
                <a:r>
                  <a:rPr lang="en-US">
                    <a:noFill/>
                  </a:rPr>
                  <a:t> </a:t>
                </a:r>
              </a:p>
            </p:txBody>
          </p:sp>
        </mc:Fallback>
      </mc:AlternateContent>
    </p:spTree>
    <p:extLst>
      <p:ext uri="{BB962C8B-B14F-4D97-AF65-F5344CB8AC3E}">
        <p14:creationId xmlns:p14="http://schemas.microsoft.com/office/powerpoint/2010/main" val="2850460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Rectangles</a:t>
            </a:r>
          </a:p>
        </p:txBody>
      </p:sp>
      <p:sp>
        <p:nvSpPr>
          <p:cNvPr id="7" name="Content Placeholder 6"/>
          <p:cNvSpPr>
            <a:spLocks noGrp="1"/>
          </p:cNvSpPr>
          <p:nvPr>
            <p:ph idx="1"/>
          </p:nvPr>
        </p:nvSpPr>
        <p:spPr>
          <a:xfrm>
            <a:off x="304800" y="1447800"/>
            <a:ext cx="8610600" cy="711539"/>
          </a:xfrm>
        </p:spPr>
        <p:txBody>
          <a:bodyPr>
            <a:normAutofit/>
          </a:bodyPr>
          <a:lstStyle/>
          <a:p>
            <a:pPr marL="0" indent="0">
              <a:buNone/>
            </a:pPr>
            <a:r>
              <a:rPr lang="en-US" dirty="0"/>
              <a:t>Response = </a:t>
            </a:r>
            <a:r>
              <a:rPr lang="en-US" dirty="0" smtClean="0"/>
              <a:t>Area Factors </a:t>
            </a:r>
            <a:r>
              <a:rPr lang="en-US" dirty="0"/>
              <a:t>= Length, Width</a:t>
            </a:r>
          </a:p>
        </p:txBody>
      </p:sp>
      <p:pic>
        <p:nvPicPr>
          <p:cNvPr id="8" name="Picture 2" descr="Three tables are shown titled Width, comparison, and residuals respectively.  The data presented in the first table is as follows:&#10;The word Length is written vertically to the left of the table. The column headers are 1, 4, 10, Mean, and Effect.&#10;Row 1. 1: 1: 1; 4: 4; 10: 10; Mean: 5; Effect: negative 20.&#10;Row 2. 4: 1: 4; 4: 16; 10: 40; Mean: 20; Effect: negative 5.&#10;Row 3. 10 :1: 10; 4: 40; 10: 100; Mean: 50; Effect: plus 25.&#10;Row 4. Mean: 1: 5; 4: 20; 10: 50; Mean: 25; Effect: blank.&#10;Row 5. Effect: 1: negative 20; 4: negative 5; 10: plus 25; Mean: blank; Effect: blank.&#10;The last two columns and rows are highlighted. The number 25 in Row 4 is highlighted differently. &#10;The second table is titled as Comparisons with headers: 1; 4; 10; and Effect. &#10;The data presented in the second table is as follows:&#10;Row 1. 1: 1: 16; 4: 4; 10: negative 20; Effect: negative 20.&#10;Row 2. 4: 1: 4; 4: 1; 10: negative 5; Effect: negative 5.&#10;Row 3. 10: 1: negative 20; 4: negative 5; 10: 25; Effect: plus 25.&#10;Row 4. Effect: 1: negative 20; 4: negative 5; 10: plus 25; Effect: y bar equals 25.&#10;The last column and last row is highlighted. The number y bar equals 25 is highlighted differently.&#10;The third table is titled as Residuals with headers: 1; 4; and 10. &#10;The data presented in the third table is as follows: &#10;Row 1. 1: 1: 16; 4: 4; 10: negative 20.&#10;Row 2. 4: 1: 4; 4: 1; 10: negative 5.&#10;Row 3. 10: 1: negative 20; 4: negative 5; 10: 25"/>
          <p:cNvPicPr>
            <a:picLocks noGrp="1" noChangeAspect="1" noChangeArrowheads="1"/>
          </p:cNvPicPr>
          <p:nvPr>
            <p:ph type="tbl" sz="quarter" idx="12"/>
          </p:nvPr>
        </p:nvPicPr>
        <p:blipFill>
          <a:blip r:embed="rId2">
            <a:extLst>
              <a:ext uri="{28A0092B-C50C-407E-A947-70E740481C1C}">
                <a14:useLocalDpi xmlns:a14="http://schemas.microsoft.com/office/drawing/2010/main" val="0"/>
              </a:ext>
            </a:extLst>
          </a:blip>
          <a:stretch>
            <a:fillRect/>
          </a:stretch>
        </p:blipFill>
        <p:spPr bwMode="auto">
          <a:xfrm>
            <a:off x="583118" y="2202972"/>
            <a:ext cx="8023125" cy="401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02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Tukey Nonadditivity </a:t>
            </a:r>
            <a:r>
              <a:rPr lang="en-US" dirty="0" smtClean="0"/>
              <a:t>Plot (rectangles</a:t>
            </a:r>
            <a:r>
              <a:rPr lang="en-US" dirty="0"/>
              <a:t>)</a:t>
            </a:r>
          </a:p>
        </p:txBody>
      </p:sp>
      <p:pic>
        <p:nvPicPr>
          <p:cNvPr id="9" name="Picture 2" descr="A scatterplot graph titled Tukey Non additivity Plot plots Comparisons along the horizontal axis and Residuals along the vertical axis. The graph shows a regression line drawn diagonally from the origin. Six points are plotted on the regression line. The points lie at (negative 20, 20), (negative 5, negative 5), (2, 0), (4, 2), (15, 12), (20, 23). The text at the bottom of the graph reads: power equals 1 minus slope equals 0, slope equals 1. Another text at the bottom right corner of the graph reads: suggests a log transformation to improve additivity."/>
          <p:cNvPicPr>
            <a:picLocks noGrp="1" noChangeAspect="1" noChangeArrowheads="1"/>
          </p:cNvPicPr>
          <p:nvPr>
            <p:ph type="tbl" sz="quarter" idx="12"/>
          </p:nvPr>
        </p:nvPicPr>
        <p:blipFill>
          <a:blip r:embed="rId2">
            <a:extLst>
              <a:ext uri="{28A0092B-C50C-407E-A947-70E740481C1C}">
                <a14:useLocalDpi xmlns:a14="http://schemas.microsoft.com/office/drawing/2010/main" val="0"/>
              </a:ext>
            </a:extLst>
          </a:blip>
          <a:stretch>
            <a:fillRect/>
          </a:stretch>
        </p:blipFill>
        <p:spPr bwMode="auto">
          <a:xfrm>
            <a:off x="648653" y="1439287"/>
            <a:ext cx="7934719" cy="4746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9298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2969</TotalTime>
  <Words>207</Words>
  <Application>Microsoft Office PowerPoint</Application>
  <PresentationFormat>On-screen Show (4:3)</PresentationFormat>
  <Paragraphs>37</Paragraphs>
  <Slides>12</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2"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 6.4 </vt:lpstr>
      <vt:lpstr>Section 6.4</vt:lpstr>
      <vt:lpstr>Two-Way ANOVA: Main Effects Model</vt:lpstr>
      <vt:lpstr>Residual Plots</vt:lpstr>
      <vt:lpstr>FourExams: Residuals vs. Fits</vt:lpstr>
      <vt:lpstr>FourExams: Residuals Normality</vt:lpstr>
      <vt:lpstr>Tukey Nonadditivity Plot</vt:lpstr>
      <vt:lpstr>Example: Rectangles</vt:lpstr>
      <vt:lpstr>Tukey Nonadditivity Plot (rectangles)</vt:lpstr>
      <vt:lpstr>Log Transformation for Rectangles</vt:lpstr>
      <vt:lpstr>R Function to Do a Tukey Plot</vt:lpstr>
      <vt:lpstr>Tukey Nonadditivity Plot (FourExams)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6.4</dc:title>
  <dc:creator>Canon</dc:creator>
  <cp:lastModifiedBy>Newton, Andy</cp:lastModifiedBy>
  <cp:revision>577</cp:revision>
  <dcterms:created xsi:type="dcterms:W3CDTF">2015-10-23T14:29:37Z</dcterms:created>
  <dcterms:modified xsi:type="dcterms:W3CDTF">2018-08-30T15:30:33Z</dcterms:modified>
</cp:coreProperties>
</file>